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66" r:id="rId4"/>
    <p:sldId id="260" r:id="rId5"/>
    <p:sldId id="261" r:id="rId6"/>
    <p:sldId id="262" r:id="rId7"/>
    <p:sldId id="263" r:id="rId8"/>
    <p:sldId id="265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>
        <p:scale>
          <a:sx n="143" d="100"/>
          <a:sy n="143" d="100"/>
        </p:scale>
        <p:origin x="1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53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41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83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36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6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12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12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58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144761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69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12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48AA4-D1B0-6149-8917-6150B5EEDFEA}" type="datetimeFigureOut">
              <a:rPr lang="en-LB" smtClean="0"/>
              <a:t>11/12/24</a:t>
            </a:fld>
            <a:endParaRPr lang="en-L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L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164ADC8-561C-584D-B132-27DF36576FB4}" type="slidenum">
              <a:rPr lang="en-LB" smtClean="0"/>
              <a:t>‹#›</a:t>
            </a:fld>
            <a:endParaRPr lang="en-L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67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309918" y="1484784"/>
            <a:ext cx="4857784" cy="2087092"/>
          </a:xfrm>
          <a:prstGeom prst="roundRect">
            <a:avLst/>
          </a:prstGeom>
          <a:solidFill>
            <a:srgbClr val="FF8AD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LB" sz="7000" b="1" dirty="0">
                <a:latin typeface="Arial" pitchFamily="34" charset="0"/>
                <a:cs typeface="Arial" pitchFamily="34" charset="0"/>
              </a:rPr>
              <a:t>الفعل الماضي</a:t>
            </a:r>
            <a:endParaRPr lang="ar-SA" sz="7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مستدير الزوايا 1">
            <a:extLst>
              <a:ext uri="{FF2B5EF4-FFF2-40B4-BE49-F238E27FC236}">
                <a16:creationId xmlns:a16="http://schemas.microsoft.com/office/drawing/2014/main" id="{58535807-19D6-175E-96AE-E7859821AC13}"/>
              </a:ext>
            </a:extLst>
          </p:cNvPr>
          <p:cNvSpPr/>
          <p:nvPr/>
        </p:nvSpPr>
        <p:spPr>
          <a:xfrm>
            <a:off x="2063552" y="4833156"/>
            <a:ext cx="8280920" cy="1080120"/>
          </a:xfrm>
          <a:prstGeom prst="roundRect">
            <a:avLst/>
          </a:prstGeom>
          <a:solidFill>
            <a:srgbClr val="FF8AD8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LB" sz="3000" b="1" dirty="0">
                <a:latin typeface="Arial" pitchFamily="34" charset="0"/>
                <a:cs typeface="Arial" pitchFamily="34" charset="0"/>
              </a:rPr>
              <a:t>معلّمة الصفّ: </a:t>
            </a:r>
            <a:r>
              <a:rPr lang="ar-LB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الآنسة ميريام أبي كرم </a:t>
            </a:r>
            <a:endParaRPr lang="en-US" sz="3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300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D8F9C-7492-83B8-CD12-D1E80D63E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569" y="764705"/>
            <a:ext cx="7331266" cy="4701642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LB" sz="25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رَكَضْنَ:</a:t>
            </a:r>
            <a:r>
              <a:rPr lang="ar-LB" sz="25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فعل ماضٍ مبنيّ على السّكون الظّاهر لاتصاله بنون النّسوة. والنّون ضمير متّصل مبني في محل رفع فاعل.</a:t>
            </a:r>
          </a:p>
          <a:p>
            <a:pPr algn="r" rtl="1">
              <a:buFontTx/>
              <a:buChar char="-"/>
            </a:pPr>
            <a:r>
              <a:rPr lang="ar-LB" sz="25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اِسْتَلْقَيْنا:</a:t>
            </a:r>
            <a:r>
              <a:rPr lang="ar-LB" sz="25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فعل ماضٍ مبنيّ على السّكون الظّاهر لاتصاله بنا المتكلّم.والنّا ضمير متّصل مبني في محل رفع فاعل.</a:t>
            </a:r>
          </a:p>
          <a:p>
            <a:pPr algn="r" rtl="1">
              <a:buFontTx/>
              <a:buChar char="-"/>
            </a:pPr>
            <a:r>
              <a:rPr lang="ar-LB" sz="25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رمى/ غفا: </a:t>
            </a:r>
            <a:r>
              <a:rPr lang="ar-LB" sz="25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الفتحة المقدّرة على الألف للتّعذر.</a:t>
            </a:r>
          </a:p>
          <a:p>
            <a:pPr algn="r" rtl="1">
              <a:buFontTx/>
              <a:buChar char="-"/>
            </a:pPr>
            <a:r>
              <a:rPr lang="ar-LB" sz="25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تَناوَلْتُ: </a:t>
            </a:r>
            <a:r>
              <a:rPr lang="ar-LB" sz="25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السّكون الظّاهر لاتصاله بتاء المتكلّم.</a:t>
            </a:r>
            <a:r>
              <a:rPr lang="en-US" sz="25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LB" sz="25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والتّاء ضمير متّصل مبني في محل رفع </a:t>
            </a:r>
            <a:r>
              <a:rPr lang="ar-LB" sz="250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فاعل.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3455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309786" y="1000109"/>
            <a:ext cx="6786610" cy="58477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Arial" pitchFamily="34" charset="0"/>
                <a:cs typeface="Arial" pitchFamily="34" charset="0"/>
              </a:rPr>
              <a:t>تتكو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ن الجملة الفعليّة من ر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ُ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كن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يْن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 أساسي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َّيْ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ن هما : </a:t>
            </a:r>
          </a:p>
        </p:txBody>
      </p:sp>
      <p:sp>
        <p:nvSpPr>
          <p:cNvPr id="3" name="شكل بيضاوي 2"/>
          <p:cNvSpPr/>
          <p:nvPr/>
        </p:nvSpPr>
        <p:spPr>
          <a:xfrm>
            <a:off x="6238876" y="2285992"/>
            <a:ext cx="2214578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atin typeface="Arial" pitchFamily="34" charset="0"/>
                <a:cs typeface="Arial" pitchFamily="34" charset="0"/>
              </a:rPr>
              <a:t>الفعـل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478871" y="2285992"/>
            <a:ext cx="2357454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latin typeface="Arial" pitchFamily="34" charset="0"/>
                <a:cs typeface="Arial" pitchFamily="34" charset="0"/>
              </a:rPr>
              <a:t>الفاعـل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2452662" y="3643315"/>
            <a:ext cx="6786610" cy="58477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Arial" pitchFamily="34" charset="0"/>
                <a:cs typeface="Arial" pitchFamily="34" charset="0"/>
              </a:rPr>
              <a:t>وتنقسم الأفعال من حيث البناء والإعراب إلى :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3524232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atin typeface="Arial" pitchFamily="34" charset="0"/>
                <a:cs typeface="Arial" pitchFamily="34" charset="0"/>
              </a:rPr>
              <a:t>معربة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6167438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مبنيّة</a:t>
            </a:r>
            <a:endParaRPr lang="ar-SA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033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6" grpId="0" build="p" animBg="1"/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AEDA31-B291-B512-1FD5-EAF93F13C1D9}"/>
              </a:ext>
            </a:extLst>
          </p:cNvPr>
          <p:cNvSpPr txBox="1"/>
          <p:nvPr/>
        </p:nvSpPr>
        <p:spPr>
          <a:xfrm>
            <a:off x="2142260" y="1047010"/>
            <a:ext cx="7992888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ar-LB" sz="4000" dirty="0"/>
              <a:t> نَهَضَتِ القَرْيَةُ باكرًا في ذلِكَ الصّباحِ، وَمَشَتْ بِشَيْبِها وشَبابِها وَأَطْفالِها إلى ساحَةِ الهِجْرَةِ.</a:t>
            </a:r>
          </a:p>
          <a:p>
            <a:pPr algn="r" rtl="1">
              <a:buNone/>
            </a:pPr>
            <a:r>
              <a:rPr lang="ar-LB" sz="4000" dirty="0"/>
              <a:t>لا أذكُرُ مَتى اسْتَحَقَّتِ السّاحَةُ هذِهِ التَّسْمِيَةَ، وَمَنْ ألقى عَلَيْها هذا اللَّقَبَ، وَلكنّي أَذْكُرُ أنَّني سَمِعْتُ الّذينَ تَحَدَثوا عَنْها.</a:t>
            </a:r>
          </a:p>
          <a:p>
            <a:pPr algn="r" rtl="1">
              <a:buNone/>
            </a:pPr>
            <a:endParaRPr lang="ar-LB" sz="3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LB" sz="3000" b="1" dirty="0">
                <a:solidFill>
                  <a:schemeClr val="accent2">
                    <a:lumMod val="75000"/>
                  </a:schemeClr>
                </a:solidFill>
                <a:latin typeface="Simplified Arabic" panose="02020603050405020304" pitchFamily="18" charset="-78"/>
              </a:rPr>
              <a:t>الفعلُ الْماضي هُوَ الفِعْلُ الّذي يَدُلُّ على عَمَلٍ حَدَثَ في الزَّمَنِ الْماضي.</a:t>
            </a:r>
            <a:endParaRPr lang="en-US" sz="3000" b="1" dirty="0">
              <a:solidFill>
                <a:schemeClr val="accent2">
                  <a:lumMod val="75000"/>
                </a:schemeClr>
              </a:solidFill>
              <a:latin typeface="Simplified Arabic" panose="02020603050405020304" pitchFamily="18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LB" sz="3000" b="1" dirty="0">
                <a:solidFill>
                  <a:schemeClr val="accent2">
                    <a:lumMod val="75000"/>
                  </a:schemeClr>
                </a:solidFill>
                <a:latin typeface="Simplified Arabic" panose="02020603050405020304" pitchFamily="18" charset="-78"/>
              </a:rPr>
              <a:t>يكونُ الفعلُ الماضي دائمًا مبنيًّا.</a:t>
            </a:r>
          </a:p>
          <a:p>
            <a:pPr algn="r" rtl="1">
              <a:buNone/>
            </a:pPr>
            <a:endParaRPr lang="ar-LB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4F7DCB-7E3C-9617-B56F-67645E61AE6A}"/>
              </a:ext>
            </a:extLst>
          </p:cNvPr>
          <p:cNvSpPr txBox="1"/>
          <p:nvPr/>
        </p:nvSpPr>
        <p:spPr>
          <a:xfrm>
            <a:off x="2142260" y="266745"/>
            <a:ext cx="7840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ar-LB" sz="4000" b="1" dirty="0">
                <a:solidFill>
                  <a:srgbClr val="002060"/>
                </a:solidFill>
                <a:cs typeface="+mj-cs"/>
              </a:rPr>
              <a:t>أقرأُ وألاحظُ:</a:t>
            </a:r>
          </a:p>
        </p:txBody>
      </p:sp>
    </p:spTree>
    <p:extLst>
      <p:ext uri="{BB962C8B-B14F-4D97-AF65-F5344CB8AC3E}">
        <p14:creationId xmlns:p14="http://schemas.microsoft.com/office/powerpoint/2010/main" val="259217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24034" y="2643183"/>
            <a:ext cx="7286676" cy="1015663"/>
          </a:xfrm>
          <a:prstGeom prst="rect">
            <a:avLst/>
          </a:prstGeom>
          <a:solidFill>
            <a:srgbClr val="FF8AD8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>
                <a:latin typeface="Arial" pitchFamily="34" charset="0"/>
                <a:cs typeface="Arial" pitchFamily="34" charset="0"/>
              </a:rPr>
              <a:t>علامات بناء الفعل الماضي</a:t>
            </a:r>
          </a:p>
        </p:txBody>
      </p:sp>
    </p:spTree>
    <p:extLst>
      <p:ext uri="{BB962C8B-B14F-4D97-AF65-F5344CB8AC3E}">
        <p14:creationId xmlns:p14="http://schemas.microsoft.com/office/powerpoint/2010/main" val="291289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09852" y="1071546"/>
            <a:ext cx="571504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>
                <a:latin typeface="Arial" pitchFamily="34" charset="0"/>
              </a:rPr>
              <a:t>يُبنى الفعل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الماضي على الفتح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ة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الظ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اهر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ة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إذا : 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6953256" y="2564905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latin typeface="Arial" pitchFamily="34" charset="0"/>
                <a:cs typeface="Arial" pitchFamily="34" charset="0"/>
              </a:rPr>
              <a:t>- إذا لم يتّصل به شي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ء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سهم إلى اليسار 4"/>
          <p:cNvSpPr/>
          <p:nvPr/>
        </p:nvSpPr>
        <p:spPr>
          <a:xfrm>
            <a:off x="5098766" y="242886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095472" y="2571745"/>
            <a:ext cx="2848400" cy="58477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كتبَ 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الشاعر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ُ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قصيد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َ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ت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َ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ه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ُ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6024562" y="3643315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latin typeface="Arial" pitchFamily="34" charset="0"/>
                <a:cs typeface="Arial" pitchFamily="34" charset="0"/>
              </a:rPr>
              <a:t>-إذا اتّصلت به تاء التّأنيث السّاكنة </a:t>
            </a:r>
          </a:p>
        </p:txBody>
      </p:sp>
      <p:sp>
        <p:nvSpPr>
          <p:cNvPr id="8" name="سهم إلى اليسار 7"/>
          <p:cNvSpPr/>
          <p:nvPr/>
        </p:nvSpPr>
        <p:spPr>
          <a:xfrm>
            <a:off x="4667240" y="3484949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1524000" y="3643315"/>
            <a:ext cx="328611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شار</a:t>
            </a:r>
            <a:r>
              <a:rPr lang="ar-LB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َ</a:t>
            </a:r>
            <a:r>
              <a:rPr lang="ar-SA" sz="3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كت</a:t>
            </a:r>
            <a:r>
              <a:rPr lang="ar-LB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ْ</a:t>
            </a:r>
            <a:r>
              <a:rPr lang="ar-SA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طالبة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ٌ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في المعر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ِ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ض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ِ.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738282" y="4786322"/>
            <a:ext cx="3071834" cy="523220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LB" sz="2400" b="1" dirty="0">
                <a:latin typeface="Arial" pitchFamily="34" charset="0"/>
                <a:cs typeface="Arial" pitchFamily="34" charset="0"/>
              </a:rPr>
              <a:t>هُما 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اسْتَمَعَا 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ل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ن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صيحتي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167438" y="4786323"/>
            <a:ext cx="3357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latin typeface="Arial" pitchFamily="34" charset="0"/>
                <a:cs typeface="Arial" pitchFamily="34" charset="0"/>
              </a:rPr>
              <a:t>- إذا اتّصلت به ألف الاثنيْن</a:t>
            </a:r>
          </a:p>
        </p:txBody>
      </p:sp>
      <p:sp>
        <p:nvSpPr>
          <p:cNvPr id="13" name="سهم إلى اليسار 12"/>
          <p:cNvSpPr/>
          <p:nvPr/>
        </p:nvSpPr>
        <p:spPr>
          <a:xfrm>
            <a:off x="4810116" y="464344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</p:spTree>
    <p:extLst>
      <p:ext uri="{BB962C8B-B14F-4D97-AF65-F5344CB8AC3E}">
        <p14:creationId xmlns:p14="http://schemas.microsoft.com/office/powerpoint/2010/main" val="425885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6" grpId="0" build="p" animBg="1"/>
      <p:bldP spid="7" grpId="0" build="p"/>
      <p:bldP spid="8" grpId="0" build="p" animBg="1"/>
      <p:bldP spid="9" grpId="0" build="p" animBg="1"/>
      <p:bldP spid="11" grpId="0" build="p" animBg="1"/>
      <p:bldP spid="12" grpId="0" build="p"/>
      <p:bldP spid="1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952728" y="1142985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>
                <a:latin typeface="Arial" pitchFamily="34" charset="0"/>
                <a:cs typeface="Arial" pitchFamily="34" charset="0"/>
              </a:rPr>
              <a:t>يُبنى الفعل الماضي على الفتح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ة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 المقد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ر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ة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6524628" y="2143117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latin typeface="Arial" pitchFamily="34" charset="0"/>
                <a:cs typeface="Arial" pitchFamily="34" charset="0"/>
              </a:rPr>
              <a:t>- إذا كان معتل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الآخر بالألف .</a:t>
            </a:r>
          </a:p>
        </p:txBody>
      </p:sp>
      <p:sp>
        <p:nvSpPr>
          <p:cNvPr id="4" name="سهم إلى اليسار 3"/>
          <p:cNvSpPr/>
          <p:nvPr/>
        </p:nvSpPr>
        <p:spPr>
          <a:xfrm>
            <a:off x="5167306" y="2000240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175921" y="2112339"/>
            <a:ext cx="3000396" cy="523220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د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َ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ع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َ</a:t>
            </a:r>
            <a:r>
              <a:rPr lang="ar-SA" sz="2800" b="1" dirty="0" err="1">
                <a:latin typeface="Arial" pitchFamily="34" charset="0"/>
                <a:cs typeface="Arial" pitchFamily="34" charset="0"/>
              </a:rPr>
              <a:t>ا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أخي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صديقَهُ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ِ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952728" y="3500439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latin typeface="Arial" pitchFamily="34" charset="0"/>
              </a:rPr>
              <a:t>يُبنى الفعل 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الماضي على الضم</a:t>
            </a:r>
            <a:r>
              <a:rPr lang="ar-LB" sz="32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  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6667504" y="4572009"/>
            <a:ext cx="36049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latin typeface="Arial" pitchFamily="34" charset="0"/>
                <a:cs typeface="Arial" pitchFamily="34" charset="0"/>
              </a:rPr>
              <a:t>- إذا اتّصل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ت به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بواو الجماعة .</a:t>
            </a:r>
          </a:p>
        </p:txBody>
      </p:sp>
      <p:sp>
        <p:nvSpPr>
          <p:cNvPr id="9" name="سهم إلى اليسار 8"/>
          <p:cNvSpPr/>
          <p:nvPr/>
        </p:nvSpPr>
        <p:spPr>
          <a:xfrm>
            <a:off x="5310182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1738282" y="4572008"/>
            <a:ext cx="3571868" cy="523220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ال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تّلاميذ 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خرَجوا 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إلى</a:t>
            </a:r>
            <a:r>
              <a:rPr lang="ar-SA" sz="2800" b="1" dirty="0">
                <a:latin typeface="Arial" pitchFamily="34" charset="0"/>
                <a:cs typeface="Arial" pitchFamily="34" charset="0"/>
              </a:rPr>
              <a:t> الم</a:t>
            </a:r>
            <a:r>
              <a:rPr lang="ar-LB" sz="2800" b="1" dirty="0">
                <a:latin typeface="Arial" pitchFamily="34" charset="0"/>
                <a:cs typeface="Arial" pitchFamily="34" charset="0"/>
              </a:rPr>
              <a:t>لعبِ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5">
            <a:extLst>
              <a:ext uri="{FF2B5EF4-FFF2-40B4-BE49-F238E27FC236}">
                <a16:creationId xmlns:a16="http://schemas.microsoft.com/office/drawing/2014/main" id="{525CC5D1-6F4A-B9EE-B9ED-41052A1DBC5A}"/>
              </a:ext>
            </a:extLst>
          </p:cNvPr>
          <p:cNvSpPr txBox="1"/>
          <p:nvPr/>
        </p:nvSpPr>
        <p:spPr>
          <a:xfrm>
            <a:off x="1576873" y="2635558"/>
            <a:ext cx="3571867" cy="523220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LB" sz="2800" b="1" dirty="0">
                <a:latin typeface="Arial" pitchFamily="34" charset="0"/>
                <a:cs typeface="Arial" pitchFamily="34" charset="0"/>
              </a:rPr>
              <a:t>رَمَى الولَدُ الطّابَةَ عَلى الأرْضِ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8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6" grpId="0" build="p" animBg="1"/>
      <p:bldP spid="8" grpId="0" build="p"/>
      <p:bldP spid="9" grpId="0" build="p" animBg="1"/>
      <p:bldP spid="10" grpId="0" build="p" animBg="1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81290" y="500043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latin typeface="Arial" pitchFamily="34" charset="0"/>
              </a:rPr>
              <a:t>يُبنى الفعل </a:t>
            </a:r>
            <a:r>
              <a:rPr lang="ar-SA" sz="3200" b="1" dirty="0">
                <a:latin typeface="Arial" pitchFamily="34" charset="0"/>
                <a:cs typeface="Arial" pitchFamily="34" charset="0"/>
              </a:rPr>
              <a:t>الماضي على السّكون: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6381752" y="1857364"/>
            <a:ext cx="400052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Tx/>
              <a:buChar char="-"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إذا اتّصلت به تاء</a:t>
            </a:r>
            <a:r>
              <a:rPr lang="ar-LB" sz="2400" dirty="0">
                <a:latin typeface="Arial" pitchFamily="34" charset="0"/>
                <a:cs typeface="Arial" pitchFamily="34" charset="0"/>
              </a:rPr>
              <a:t> الضّمير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LB" sz="2400" dirty="0">
                <a:latin typeface="Arial" pitchFamily="34" charset="0"/>
                <a:cs typeface="Arial" pitchFamily="34" charset="0"/>
              </a:rPr>
              <a:t>تاء المتكلّم(تُ).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LB" sz="2400" dirty="0">
                <a:latin typeface="Arial" pitchFamily="34" charset="0"/>
                <a:cs typeface="Arial" pitchFamily="34" charset="0"/>
              </a:rPr>
              <a:t>تاء المخاطب(تَ).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LB" sz="2400" dirty="0">
                <a:latin typeface="Arial" pitchFamily="34" charset="0"/>
                <a:cs typeface="Arial" pitchFamily="34" charset="0"/>
              </a:rPr>
              <a:t>تاءالمخاطبة(تِ)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6453190" y="3286125"/>
            <a:ext cx="38651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LB" sz="2400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ar-SA" sz="2400" dirty="0">
                <a:latin typeface="Arial" pitchFamily="34" charset="0"/>
                <a:cs typeface="Arial" pitchFamily="34" charset="0"/>
              </a:rPr>
              <a:t>- إذا اتّصلت به نون النّسوة</a:t>
            </a:r>
            <a:r>
              <a:rPr lang="ar-LB" sz="2400" dirty="0">
                <a:latin typeface="Arial" pitchFamily="34" charset="0"/>
                <a:cs typeface="Arial" pitchFamily="34" charset="0"/>
              </a:rPr>
              <a:t> </a:t>
            </a:r>
            <a:endParaRPr lang="ar-S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277803" y="4471064"/>
            <a:ext cx="3250429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LB" sz="2000" b="1" dirty="0">
              <a:latin typeface="Arial" pitchFamily="34" charset="0"/>
              <a:cs typeface="Arial" pitchFamily="34" charset="0"/>
            </a:endParaRPr>
          </a:p>
          <a:p>
            <a:r>
              <a:rPr lang="ar-LB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إذا اتّصلت به نا </a:t>
            </a:r>
            <a:r>
              <a:rPr lang="ar-LB" sz="2400" dirty="0">
                <a:latin typeface="Arial" pitchFamily="34" charset="0"/>
                <a:cs typeface="Arial" pitchFamily="34" charset="0"/>
              </a:rPr>
              <a:t>المتكلّمين </a:t>
            </a:r>
          </a:p>
        </p:txBody>
      </p:sp>
      <p:sp>
        <p:nvSpPr>
          <p:cNvPr id="6" name="سهم إلى اليسار 5"/>
          <p:cNvSpPr/>
          <p:nvPr/>
        </p:nvSpPr>
        <p:spPr>
          <a:xfrm>
            <a:off x="5024430" y="178592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  <p:sp>
        <p:nvSpPr>
          <p:cNvPr id="7" name="سهم إلى اليسار 6"/>
          <p:cNvSpPr/>
          <p:nvPr/>
        </p:nvSpPr>
        <p:spPr>
          <a:xfrm>
            <a:off x="4993898" y="336758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  <p:sp>
        <p:nvSpPr>
          <p:cNvPr id="8" name="سهم إلى اليسار 7"/>
          <p:cNvSpPr/>
          <p:nvPr/>
        </p:nvSpPr>
        <p:spPr>
          <a:xfrm>
            <a:off x="4993898" y="4627211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itchFamily="34" charset="0"/>
                <a:cs typeface="Arial" pitchFamily="34" charset="0"/>
              </a:rPr>
              <a:t>مثل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81224" y="1928803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latin typeface="Arial" pitchFamily="34" charset="0"/>
                <a:cs typeface="Arial" pitchFamily="34" charset="0"/>
              </a:rPr>
              <a:t>- كتبْ</a:t>
            </a:r>
            <a:r>
              <a:rPr lang="ar-S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تُ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الدّرس 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1809720" y="3532614"/>
            <a:ext cx="3071834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latin typeface="Arial" pitchFamily="34" charset="0"/>
                <a:cs typeface="Arial" pitchFamily="34" charset="0"/>
              </a:rPr>
              <a:t>- الط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البات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ُ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حضرْ</a:t>
            </a:r>
            <a:r>
              <a:rPr lang="ar-S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نَ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إلى الصفّ باكِرًا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809720" y="4779265"/>
            <a:ext cx="277411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latin typeface="Arial" pitchFamily="34" charset="0"/>
                <a:cs typeface="Arial" pitchFamily="34" charset="0"/>
              </a:rPr>
              <a:t>- استمعْ</a:t>
            </a:r>
            <a:r>
              <a:rPr lang="ar-S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نا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 إلى المذياع </a:t>
            </a:r>
            <a:r>
              <a:rPr lang="ar-LB" sz="2400" b="1" dirty="0">
                <a:latin typeface="Arial" pitchFamily="34" charset="0"/>
                <a:cs typeface="Arial" pitchFamily="34" charset="0"/>
              </a:rPr>
              <a:t>ِ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" name="مربع نص 8"/>
          <p:cNvSpPr txBox="1"/>
          <p:nvPr/>
        </p:nvSpPr>
        <p:spPr>
          <a:xfrm>
            <a:off x="2427542" y="2305193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>
                <a:latin typeface="Arial" pitchFamily="34" charset="0"/>
              </a:rPr>
              <a:t>كتبْ</a:t>
            </a:r>
            <a:r>
              <a:rPr lang="ar-SA" sz="2400" b="1" dirty="0">
                <a:solidFill>
                  <a:srgbClr val="FF0000"/>
                </a:solidFill>
                <a:latin typeface="Arial" pitchFamily="34" charset="0"/>
              </a:rPr>
              <a:t>تَ 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الدّرس .</a:t>
            </a:r>
          </a:p>
        </p:txBody>
      </p:sp>
      <p:sp>
        <p:nvSpPr>
          <p:cNvPr id="13" name="مربع نص 8"/>
          <p:cNvSpPr txBox="1"/>
          <p:nvPr/>
        </p:nvSpPr>
        <p:spPr>
          <a:xfrm>
            <a:off x="2427542" y="2688071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>
                <a:latin typeface="Arial" pitchFamily="34" charset="0"/>
              </a:rPr>
              <a:t>كتبْ</a:t>
            </a:r>
            <a:r>
              <a:rPr lang="ar-SA" sz="2400" b="1" dirty="0">
                <a:solidFill>
                  <a:srgbClr val="FF0000"/>
                </a:solidFill>
                <a:latin typeface="Arial" pitchFamily="34" charset="0"/>
              </a:rPr>
              <a:t>تِ </a:t>
            </a:r>
            <a:r>
              <a:rPr lang="ar-SA" sz="2400" b="1" dirty="0">
                <a:latin typeface="Arial" pitchFamily="34" charset="0"/>
                <a:cs typeface="Arial" pitchFamily="34" charset="0"/>
              </a:rPr>
              <a:t>الدّرس .</a:t>
            </a:r>
          </a:p>
        </p:txBody>
      </p:sp>
    </p:spTree>
    <p:extLst>
      <p:ext uri="{BB962C8B-B14F-4D97-AF65-F5344CB8AC3E}">
        <p14:creationId xmlns:p14="http://schemas.microsoft.com/office/powerpoint/2010/main" val="13536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381001"/>
            <a:ext cx="4695042" cy="1249678"/>
          </a:xfrm>
        </p:spPr>
        <p:txBody>
          <a:bodyPr>
            <a:noAutofit/>
          </a:bodyPr>
          <a:lstStyle/>
          <a:p>
            <a:pPr algn="ctr"/>
            <a:r>
              <a:rPr lang="ar-LB" sz="5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تصريف فعل لَعِبَ</a:t>
            </a:r>
            <a:endParaRPr lang="en-US" sz="5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45EED76-06CE-4B8B-BA58-FE54A1FD96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67000" y="1630679"/>
          <a:ext cx="6067424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712">
                  <a:extLst>
                    <a:ext uri="{9D8B030D-6E8A-4147-A177-3AD203B41FA5}">
                      <a16:colId xmlns:a16="http://schemas.microsoft.com/office/drawing/2014/main" val="4276845442"/>
                    </a:ext>
                  </a:extLst>
                </a:gridCol>
                <a:gridCol w="3033712">
                  <a:extLst>
                    <a:ext uri="{9D8B030D-6E8A-4147-A177-3AD203B41FA5}">
                      <a16:colId xmlns:a16="http://schemas.microsoft.com/office/drawing/2014/main" val="2411464779"/>
                    </a:ext>
                  </a:extLst>
                </a:gridCol>
              </a:tblGrid>
              <a:tr h="1862981"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lang="ar-LB" sz="25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ضمائر الغائبة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LB" sz="25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هِيَ لَعِبَتْ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LB" sz="25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هُما لَعِبَت</a:t>
                      </a:r>
                      <a:r>
                        <a:rPr lang="ar-LB" sz="2500" b="0" dirty="0">
                          <a:solidFill>
                            <a:srgbClr val="FFC0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ا(ألف المثنّى)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LB" sz="25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هُنَّ لعِبْ</a:t>
                      </a:r>
                      <a:r>
                        <a:rPr lang="ar-LB" sz="2500" b="0" dirty="0">
                          <a:solidFill>
                            <a:srgbClr val="FFFF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نَ(نون النّسوة)</a:t>
                      </a:r>
                    </a:p>
                    <a:p>
                      <a:endParaRPr lang="en-US" sz="2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lang="ar-LB" sz="25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ضمائرالغائب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LB" sz="25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هُوَ لَعِبَ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LB" sz="25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هُما لَعِب</a:t>
                      </a:r>
                      <a:r>
                        <a:rPr lang="ar-LB" sz="2500" b="0" dirty="0">
                          <a:solidFill>
                            <a:srgbClr val="FFFF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ا(ألف المثنّى)</a:t>
                      </a:r>
                      <a:endParaRPr lang="ar-LB" sz="2500" b="0" dirty="0">
                        <a:solidFill>
                          <a:srgbClr val="0070C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LB" sz="25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هُمْ لَعِب</a:t>
                      </a:r>
                      <a:r>
                        <a:rPr lang="ar-LB" sz="2500" b="0" dirty="0">
                          <a:solidFill>
                            <a:srgbClr val="FFFF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وا</a:t>
                      </a:r>
                      <a:r>
                        <a:rPr lang="ar-LB" sz="25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lang="ar-LB" sz="2500" b="0" dirty="0">
                          <a:solidFill>
                            <a:srgbClr val="FFFF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(واو الجماعة)</a:t>
                      </a:r>
                    </a:p>
                    <a:p>
                      <a:endParaRPr lang="en-US" sz="2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616140"/>
                  </a:ext>
                </a:extLst>
              </a:tr>
              <a:tr h="1611740">
                <a:tc>
                  <a:txBody>
                    <a:bodyPr/>
                    <a:lstStyle/>
                    <a:p>
                      <a:pPr algn="r" rtl="1"/>
                      <a:r>
                        <a:rPr lang="ar-LB" sz="25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ضمائر المخاطبة</a:t>
                      </a:r>
                    </a:p>
                    <a:p>
                      <a:pPr algn="r" rtl="1"/>
                      <a:r>
                        <a:rPr lang="ar-LB" sz="25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أنْتِ لَعِبْ</a:t>
                      </a:r>
                      <a:r>
                        <a:rPr lang="ar-LB" sz="2500" dirty="0">
                          <a:solidFill>
                            <a:srgbClr val="FF00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تِ(تاء المخاطبة)</a:t>
                      </a:r>
                    </a:p>
                    <a:p>
                      <a:pPr algn="r" rtl="1"/>
                      <a:r>
                        <a:rPr lang="ar-LB" sz="25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أنْتُما لعبْ</a:t>
                      </a:r>
                      <a:r>
                        <a:rPr lang="ar-LB" sz="2500" dirty="0">
                          <a:solidFill>
                            <a:srgbClr val="FF00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تُما</a:t>
                      </a:r>
                      <a:endParaRPr lang="ar-LB" sz="25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/>
                      <a:r>
                        <a:rPr lang="ar-LB" sz="25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أنْتُنَّ لعب</a:t>
                      </a:r>
                      <a:r>
                        <a:rPr lang="ar-LB" sz="2500" dirty="0">
                          <a:solidFill>
                            <a:srgbClr val="FF00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تُنَّ</a:t>
                      </a:r>
                      <a:endParaRPr lang="en-US" sz="2500" dirty="0">
                        <a:solidFill>
                          <a:srgbClr val="FF000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sz="2500" b="1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ضمائر المخاطب</a:t>
                      </a:r>
                    </a:p>
                    <a:p>
                      <a:pPr algn="r" rtl="1"/>
                      <a:r>
                        <a:rPr lang="ar-LB" sz="25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أنْتَ لعِبْ</a:t>
                      </a:r>
                      <a:r>
                        <a:rPr lang="ar-LB" sz="2500" dirty="0">
                          <a:solidFill>
                            <a:srgbClr val="FF00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تَ(تاء المخاطب)</a:t>
                      </a:r>
                      <a:endParaRPr lang="ar-LB" sz="2500" dirty="0">
                        <a:solidFill>
                          <a:srgbClr val="FFFF0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/>
                      <a:r>
                        <a:rPr lang="ar-LB" sz="25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أنْتُما </a:t>
                      </a:r>
                      <a:r>
                        <a:rPr lang="ar-LB" sz="25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لَعِب</a:t>
                      </a:r>
                      <a:r>
                        <a:rPr lang="ar-LB" sz="2500" dirty="0">
                          <a:solidFill>
                            <a:srgbClr val="FF00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ْتُما </a:t>
                      </a:r>
                    </a:p>
                    <a:p>
                      <a:pPr algn="r" rtl="1"/>
                      <a:r>
                        <a:rPr lang="ar-LB" sz="25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أنْتُم </a:t>
                      </a:r>
                      <a:r>
                        <a:rPr lang="ar-LB" sz="25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لَعِبْ</a:t>
                      </a:r>
                      <a:r>
                        <a:rPr lang="ar-LB" sz="2500" dirty="0">
                          <a:solidFill>
                            <a:srgbClr val="FF000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تُم</a:t>
                      </a:r>
                      <a:endParaRPr lang="en-US" sz="2500" dirty="0">
                        <a:solidFill>
                          <a:srgbClr val="FF000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39192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8AB9F69-49EC-4C04-AA68-B907FC81FB1E}"/>
              </a:ext>
            </a:extLst>
          </p:cNvPr>
          <p:cNvGraphicFramePr>
            <a:graphicFrameLocks noGrp="1"/>
          </p:cNvGraphicFramePr>
          <p:nvPr/>
        </p:nvGraphicFramePr>
        <p:xfrm>
          <a:off x="4038600" y="5486400"/>
          <a:ext cx="29718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312833712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r"/>
                      <a:r>
                        <a:rPr lang="ar-LB" sz="25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ضمائر المتكلّم : </a:t>
                      </a:r>
                    </a:p>
                    <a:p>
                      <a:pPr algn="r"/>
                      <a:r>
                        <a:rPr lang="ar-LB" sz="2500" b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أنا لَعِبْ</a:t>
                      </a:r>
                      <a:r>
                        <a:rPr lang="ar-LB" sz="2500" b="0" dirty="0">
                          <a:solidFill>
                            <a:srgbClr val="00206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تُ (تاء المتكلّم)</a:t>
                      </a:r>
                      <a:endParaRPr lang="ar-LB" sz="2500" b="0" dirty="0">
                        <a:solidFill>
                          <a:srgbClr val="FF000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/>
                      <a:r>
                        <a:rPr lang="ar-LB" sz="2500" b="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نحنُ لعِبْ</a:t>
                      </a:r>
                      <a:r>
                        <a:rPr lang="ar-LB" sz="2500" b="0" dirty="0">
                          <a:solidFill>
                            <a:srgbClr val="002060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نا(نا المتكلّم)</a:t>
                      </a:r>
                      <a:endParaRPr lang="en-US" sz="2500" b="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43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47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244" y="228601"/>
            <a:ext cx="6571343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ar-LB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نماذج في إعراب الفعل الماضي</a:t>
            </a:r>
            <a:br>
              <a:rPr lang="ar-LB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764704"/>
            <a:ext cx="8503920" cy="5864696"/>
          </a:xfrm>
        </p:spPr>
        <p:txBody>
          <a:bodyPr>
            <a:normAutofit/>
          </a:bodyPr>
          <a:lstStyle/>
          <a:p>
            <a:pPr algn="r" rtl="1"/>
            <a:r>
              <a:rPr lang="ar-LB" sz="2500" b="1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دَخَلَ: </a:t>
            </a:r>
            <a:r>
              <a:rPr lang="ar-LB" sz="2500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الفتحة الظّاهرة على آخره.</a:t>
            </a:r>
          </a:p>
          <a:p>
            <a:pPr algn="r" rtl="1"/>
            <a:r>
              <a:rPr lang="ar-LB" sz="2500" b="1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رَقَصَتْ: </a:t>
            </a:r>
            <a:r>
              <a:rPr lang="ar-LB" sz="2500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الفتحة الظّاهرة على آخره، والتّاء للتأنيث.</a:t>
            </a:r>
          </a:p>
          <a:p>
            <a:pPr algn="r" rtl="1"/>
            <a:r>
              <a:rPr lang="ar-LB" sz="2500" b="1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مَشَيا : </a:t>
            </a:r>
            <a:r>
              <a:rPr lang="ar-LB" sz="2500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الفتحة الظاهرة على آخره. وألف المثنّى ضمير متّصل مبنيّ في محل رفع فاعل.</a:t>
            </a:r>
          </a:p>
          <a:p>
            <a:pPr algn="r" rtl="1"/>
            <a:r>
              <a:rPr lang="ar-LB" sz="2500" b="1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رَقَصَتا: </a:t>
            </a:r>
            <a:r>
              <a:rPr lang="ar-LB" sz="2500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الفتحة الظّاهرة على آخره. والتّاء للتّأنيث. وألف المثنّى ضمير متّصل مبني في محل رفع فاعل.</a:t>
            </a:r>
          </a:p>
          <a:p>
            <a:pPr algn="r" rtl="1"/>
            <a:r>
              <a:rPr lang="ar-LB" sz="2500" b="1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لعبُوا: </a:t>
            </a:r>
            <a:r>
              <a:rPr lang="ar-LB" sz="2500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الضّمة الظّاهرة لاتّصاله بواو الجماعة. والواو ضمير متّصل مبني في محل رفع فاعل.</a:t>
            </a:r>
          </a:p>
          <a:p>
            <a:pPr algn="r" rtl="1"/>
            <a:r>
              <a:rPr lang="ar-LB" sz="2500" b="1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دَرَسْتَ/تُ/تِ: </a:t>
            </a:r>
            <a:r>
              <a:rPr lang="ar-LB" sz="2500" dirty="0">
                <a:solidFill>
                  <a:schemeClr val="bg2">
                    <a:lumMod val="1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 ماضٍ مبنيّ على السّكون الظّاهر لاتصاله بتاء المتكلّم/بتاء المخاطب/ بتاء المخاطبة. والتّاء ضمير متّصل مبني في محل رفع فاعل.</a:t>
            </a:r>
            <a:endParaRPr lang="en-US" sz="2500" dirty="0">
              <a:solidFill>
                <a:schemeClr val="bg2">
                  <a:lumMod val="1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05796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{946413FC-3C1E-4A45-AC1D-EF053975430F}tf10001119_mac</Template>
  <TotalTime>11</TotalTime>
  <Words>568</Words>
  <Application>Microsoft Macintosh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Gill Sans MT</vt:lpstr>
      <vt:lpstr>Simplified Arabic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تصريف فعل لَعِبَ</vt:lpstr>
      <vt:lpstr>نماذج في إعراب الفعل الماضي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2024-11-12T17:48:58Z</dcterms:created>
  <dcterms:modified xsi:type="dcterms:W3CDTF">2024-11-12T18:00:56Z</dcterms:modified>
</cp:coreProperties>
</file>